
<file path=[Content_Types].xml><?xml version="1.0" encoding="utf-8"?>
<Types xmlns="http://schemas.openxmlformats.org/package/2006/content-types">
  <Override PartName="/ppt/tags/tag1.xml" ContentType="application/vnd.openxmlformats-officedocument.presentationml.tags+xml"/>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Rg st="1" end="7"/>
    <p:penClr>
      <a:schemeClr val="tx1"/>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598" autoAdjust="0"/>
    <p:restoredTop sz="94649" autoAdjust="0"/>
  </p:normalViewPr>
  <p:slideViewPr>
    <p:cSldViewPr>
      <p:cViewPr>
        <p:scale>
          <a:sx n="66" d="100"/>
          <a:sy n="66" d="100"/>
        </p:scale>
        <p:origin x="-1568" y="-6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CF3F8A63-F2A1-44A4-A4D1-B2B9C28AB9DB}" type="datetime1">
              <a:rPr lang="en-US" smtClean="0"/>
              <a:pPr/>
              <a:t>10/19/13</a:t>
            </a:fld>
            <a:endParaRPr lang="en-US"/>
          </a:p>
        </p:txBody>
      </p:sp>
      <p:sp>
        <p:nvSpPr>
          <p:cNvPr id="17" name="Footer Placeholder 16"/>
          <p:cNvSpPr>
            <a:spLocks noGrp="1"/>
          </p:cNvSpPr>
          <p:nvPr>
            <p:ph type="ftr" sz="quarter" idx="11"/>
          </p:nvPr>
        </p:nvSpPr>
        <p:spPr/>
        <p:txBody>
          <a:bodyPr/>
          <a:lstStyle/>
          <a:p>
            <a:r>
              <a:rPr lang="en-US" smtClean="0"/>
              <a:t>
              </a:t>
            </a:r>
            <a:endParaRPr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01B973-48D0-47D2-BD1A-81DAC74A0928}" type="datetime1">
              <a:rPr lang="en-US" smtClean="0"/>
              <a:pPr/>
              <a:t>10/19/13</a:t>
            </a:fld>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714E26-7EC0-4FCC-8AD8-71E9EC27DEDB}" type="datetime1">
              <a:rPr lang="en-US" smtClean="0"/>
              <a:pPr/>
              <a:t>10/19/13</a:t>
            </a:fld>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9870FB-149D-4255-9221-CF258F891615}" type="datetime1">
              <a:rPr lang="en-US" smtClean="0"/>
              <a:pPr/>
              <a:t>10/19/13</a:t>
            </a:fld>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7F108C-2518-4D60-9FAF-6346FD9D7826}" type="datetime1">
              <a:rPr lang="en-US" smtClean="0"/>
              <a:pPr/>
              <a:t>10/19/13</a:t>
            </a:fld>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E52B54-BC1D-466E-98B4-B0082340936C}" type="datetime1">
              <a:rPr lang="en-US" smtClean="0"/>
              <a:pPr/>
              <a:t>10/19/13</a:t>
            </a:fld>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8AF02B71-8991-4516-A01E-F1A9ACD28B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508C9F-E380-43A3-ADC1-0217F1EB7573}" type="datetime1">
              <a:rPr lang="en-US" smtClean="0"/>
              <a:pPr/>
              <a:t>10/19/13</a:t>
            </a:fld>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8AF02B71-8991-4516-A01E-F1A9ACD28BDC}"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10C791-6992-4CCF-A244-B250C8BB22F1}" type="datetime1">
              <a:rPr lang="en-US" smtClean="0"/>
              <a:pPr/>
              <a:t>10/19/13</a:t>
            </a:fld>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8AF02B71-8991-4516-A01E-F1A9ACD28B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20578-B892-4967-98F8-D0B4A045ADFD}" type="datetime1">
              <a:rPr lang="en-US" smtClean="0"/>
              <a:pPr/>
              <a:t>10/19/13</a:t>
            </a:fld>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8AF02B71-8991-4516-A01E-F1A9ACD28B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DCDF1B-54EC-4432-8649-0FE40DD46F86}" type="datetime1">
              <a:rPr lang="en-US" smtClean="0"/>
              <a:pPr/>
              <a:t>10/19/13</a:t>
            </a:fld>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4CDA6A0B-D499-425D-9760-7E378B1D24E7}" type="datetime1">
              <a:rPr lang="en-US" smtClean="0"/>
              <a:pPr/>
              <a:t>10/19/13</a:t>
            </a:fld>
            <a:endParaRPr lang="en-US"/>
          </a:p>
        </p:txBody>
      </p:sp>
      <p:sp>
        <p:nvSpPr>
          <p:cNvPr id="6" name="Footer Placeholder 5"/>
          <p:cNvSpPr>
            <a:spLocks noGrp="1"/>
          </p:cNvSpPr>
          <p:nvPr>
            <p:ph type="ftr" sz="quarter" idx="11"/>
          </p:nvPr>
        </p:nvSpPr>
        <p:spPr>
          <a:xfrm>
            <a:off x="914400" y="55499"/>
            <a:ext cx="5562600" cy="365125"/>
          </a:xfrm>
        </p:spPr>
        <p:txBody>
          <a:bodyPr/>
          <a:lstStyle/>
          <a:p>
            <a:r>
              <a:rPr lang="en-US" smtClean="0"/>
              <a:t>
              </a:t>
            </a:r>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8AF02B71-8991-4516-A01E-F1A9ACD28B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7E6C1EDB-CE87-4BA6-95D9-AD3AE9C734F7}" type="datetime1">
              <a:rPr lang="en-US" smtClean="0"/>
              <a:pPr/>
              <a:t>10/19/13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r>
              <a:rPr lang="en-US" smtClean="0"/>
              <a:t>
              </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8AF02B71-8991-4516-A01E-F1A9ACD28BD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tags" Target="../tags/tag1.x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Nadis.png"/>
          <p:cNvPicPr>
            <a:picLocks noGrp="1" noChangeAspect="1"/>
          </p:cNvPicPr>
          <p:nvPr>
            <p:ph sz="quarter" idx="4294967295"/>
          </p:nvPr>
        </p:nvPicPr>
        <p:blipFill>
          <a:blip r:embed="rId3"/>
          <a:stretch>
            <a:fillRect/>
          </a:stretch>
        </p:blipFill>
        <p:spPr>
          <a:xfrm>
            <a:off x="1905000" y="1371600"/>
            <a:ext cx="2362200" cy="1676400"/>
          </a:xfrm>
        </p:spPr>
      </p:pic>
      <p:sp>
        <p:nvSpPr>
          <p:cNvPr id="2" name="Title 1"/>
          <p:cNvSpPr>
            <a:spLocks noGrp="1"/>
          </p:cNvSpPr>
          <p:nvPr>
            <p:ph type="title" idx="4294967295"/>
          </p:nvPr>
        </p:nvSpPr>
        <p:spPr>
          <a:xfrm>
            <a:off x="0" y="228600"/>
            <a:ext cx="8534400" cy="758825"/>
          </a:xfrm>
        </p:spPr>
        <p:txBody>
          <a:bodyPr>
            <a:normAutofit/>
          </a:bodyPr>
          <a:lstStyle/>
          <a:p>
            <a:r>
              <a:rPr lang="en-US" b="1" dirty="0">
                <a:solidFill>
                  <a:srgbClr val="C00000"/>
                </a:solidFill>
              </a:rPr>
              <a:t> </a:t>
            </a:r>
            <a:r>
              <a:rPr lang="en-US" b="1" dirty="0" smtClean="0">
                <a:solidFill>
                  <a:srgbClr val="C00000"/>
                </a:solidFill>
              </a:rPr>
              <a:t>   </a:t>
            </a:r>
            <a:r>
              <a:rPr lang="en-US" b="1" dirty="0" smtClean="0">
                <a:solidFill>
                  <a:schemeClr val="accent1"/>
                </a:solidFill>
              </a:rPr>
              <a:t>Four </a:t>
            </a:r>
            <a:r>
              <a:rPr lang="en-US" b="1" dirty="0">
                <a:solidFill>
                  <a:schemeClr val="accent1"/>
                </a:solidFill>
              </a:rPr>
              <a:t>Foundations of Life</a:t>
            </a:r>
            <a:r>
              <a:rPr lang="en-US" b="1" dirty="0" smtClean="0">
                <a:solidFill>
                  <a:schemeClr val="accent1">
                    <a:lumMod val="50000"/>
                  </a:schemeClr>
                </a:solidFill>
              </a:rPr>
              <a:t>                               </a:t>
            </a:r>
            <a:endParaRPr lang="en-US" dirty="0">
              <a:solidFill>
                <a:schemeClr val="accent1">
                  <a:lumMod val="50000"/>
                </a:schemeClr>
              </a:solidFill>
            </a:endParaRPr>
          </a:p>
        </p:txBody>
      </p:sp>
      <p:pic>
        <p:nvPicPr>
          <p:cNvPr id="5" name="Picture 4" descr="12 houses.png"/>
          <p:cNvPicPr>
            <a:picLocks noChangeAspect="1"/>
          </p:cNvPicPr>
          <p:nvPr/>
        </p:nvPicPr>
        <p:blipFill>
          <a:blip r:embed="rId4"/>
          <a:stretch>
            <a:fillRect/>
          </a:stretch>
        </p:blipFill>
        <p:spPr>
          <a:xfrm>
            <a:off x="4724400" y="3657600"/>
            <a:ext cx="2209800" cy="1981200"/>
          </a:xfrm>
          <a:prstGeom prst="rect">
            <a:avLst/>
          </a:prstGeom>
        </p:spPr>
      </p:pic>
      <p:pic>
        <p:nvPicPr>
          <p:cNvPr id="6" name="Picture 5" descr="Chakra.png"/>
          <p:cNvPicPr>
            <a:picLocks noChangeAspect="1"/>
          </p:cNvPicPr>
          <p:nvPr/>
        </p:nvPicPr>
        <p:blipFill>
          <a:blip r:embed="rId5"/>
          <a:stretch>
            <a:fillRect/>
          </a:stretch>
        </p:blipFill>
        <p:spPr>
          <a:xfrm>
            <a:off x="1981200" y="3733800"/>
            <a:ext cx="2286000" cy="1905000"/>
          </a:xfrm>
          <a:prstGeom prst="rect">
            <a:avLst/>
          </a:prstGeom>
        </p:spPr>
      </p:pic>
      <p:pic>
        <p:nvPicPr>
          <p:cNvPr id="7" name="Picture 6" descr="Aura.png"/>
          <p:cNvPicPr>
            <a:picLocks noChangeAspect="1"/>
          </p:cNvPicPr>
          <p:nvPr/>
        </p:nvPicPr>
        <p:blipFill>
          <a:blip r:embed="rId6"/>
          <a:stretch>
            <a:fillRect/>
          </a:stretch>
        </p:blipFill>
        <p:spPr>
          <a:xfrm>
            <a:off x="4648200" y="1447800"/>
            <a:ext cx="2286000" cy="1600200"/>
          </a:xfrm>
          <a:prstGeom prst="rect">
            <a:avLst/>
          </a:prstGeom>
        </p:spPr>
      </p:pic>
    </p:spTree>
    <p:custDataLst>
      <p:tags r:id="rId1"/>
    </p:custDataLst>
  </p:cSld>
  <p:clrMapOvr>
    <a:masterClrMapping/>
  </p:clrMapOvr>
  <p:transition spd="med" advClick="0" advTm="10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sz="half" idx="4294967295"/>
          </p:nvPr>
        </p:nvSpPr>
        <p:spPr>
          <a:xfrm>
            <a:off x="5105400" y="2481263"/>
            <a:ext cx="4038600" cy="3843337"/>
          </a:xfrm>
        </p:spPr>
        <p:txBody>
          <a:bodyPr>
            <a:noAutofit/>
          </a:bodyPr>
          <a:lstStyle/>
          <a:p>
            <a:r>
              <a:rPr lang="en-US" sz="1600" b="1" dirty="0" smtClean="0">
                <a:solidFill>
                  <a:schemeClr val="accent1">
                    <a:lumMod val="50000"/>
                  </a:schemeClr>
                </a:solidFill>
              </a:rPr>
              <a:t>   </a:t>
            </a:r>
            <a:r>
              <a:rPr lang="en-US" sz="1600" b="1" dirty="0" smtClean="0"/>
              <a:t>The </a:t>
            </a:r>
            <a:r>
              <a:rPr lang="en-US" sz="1600" b="1" dirty="0"/>
              <a:t>two Nadis are believed to be stimulated through different Pranayamapractices which involves alternate breathing through right and left nostrils. When any Nadi is not functioning normally, it shows Negative energy. This is generally the case when the person is seriously ill and medicines do not work. Reiki healing and other healing technicques can make the Nadi positive. It then starts functioning normally and medicines start working on him. Yogis activate SushumnaNadi by prnayamto attain Dharana, Dhyan and Samadhi because Sushumnaconnects the base chakra to the crown chakra.</a:t>
            </a:r>
            <a:r>
              <a:rPr lang="en-US" sz="1600" b="1" dirty="0" smtClean="0"/>
              <a:t> </a:t>
            </a:r>
          </a:p>
        </p:txBody>
      </p:sp>
      <p:sp>
        <p:nvSpPr>
          <p:cNvPr id="4" name="Content Placeholder 3"/>
          <p:cNvSpPr>
            <a:spLocks noGrp="1"/>
          </p:cNvSpPr>
          <p:nvPr>
            <p:ph sz="half" idx="4294967295"/>
          </p:nvPr>
        </p:nvSpPr>
        <p:spPr>
          <a:xfrm>
            <a:off x="0" y="3810000"/>
            <a:ext cx="4038600" cy="2590800"/>
          </a:xfrm>
        </p:spPr>
        <p:txBody>
          <a:bodyPr>
            <a:normAutofit/>
          </a:bodyPr>
          <a:lstStyle/>
          <a:p>
            <a:r>
              <a:rPr lang="en-US" sz="1600" b="1" dirty="0"/>
              <a:t>Nadis are thought to carry a life force energy known as Prana or Chi.  There are three Nadis : Ida, Pingla and Sushumna.  Pingla is the Suryanadi and corresponds to the right hand side of the body.  Ida is the introverted  Chandranadi and corresponds to the left hand side of the body.</a:t>
            </a:r>
            <a:endParaRPr lang="en-US" sz="1600" dirty="0"/>
          </a:p>
          <a:p>
            <a:endParaRPr lang="en-US" dirty="0"/>
          </a:p>
        </p:txBody>
      </p:sp>
      <p:sp>
        <p:nvSpPr>
          <p:cNvPr id="2" name="Title 1"/>
          <p:cNvSpPr>
            <a:spLocks noGrp="1"/>
          </p:cNvSpPr>
          <p:nvPr>
            <p:ph type="title" idx="4294967295"/>
          </p:nvPr>
        </p:nvSpPr>
        <p:spPr>
          <a:xfrm>
            <a:off x="0" y="228600"/>
            <a:ext cx="8534400" cy="1066800"/>
          </a:xfrm>
        </p:spPr>
        <p:txBody>
          <a:bodyPr>
            <a:normAutofit fontScale="90000"/>
          </a:bodyPr>
          <a:lstStyle/>
          <a:p>
            <a:r>
              <a:rPr lang="en-US" b="1" dirty="0" smtClean="0">
                <a:solidFill>
                  <a:schemeClr val="accent1"/>
                </a:solidFill>
              </a:rPr>
              <a:t>               Nadis</a:t>
            </a:r>
            <a:r>
              <a:rPr lang="en-US" dirty="0">
                <a:solidFill>
                  <a:schemeClr val="accent2">
                    <a:lumMod val="50000"/>
                  </a:schemeClr>
                </a:solidFill>
              </a:rPr>
              <a:t/>
            </a:r>
            <a:br>
              <a:rPr lang="en-US" dirty="0">
                <a:solidFill>
                  <a:schemeClr val="accent2">
                    <a:lumMod val="50000"/>
                  </a:schemeClr>
                </a:solidFill>
              </a:rPr>
            </a:br>
            <a:endParaRPr lang="en-US" dirty="0">
              <a:solidFill>
                <a:schemeClr val="accent2">
                  <a:lumMod val="50000"/>
                </a:schemeClr>
              </a:solidFill>
            </a:endParaRPr>
          </a:p>
        </p:txBody>
      </p:sp>
      <p:pic>
        <p:nvPicPr>
          <p:cNvPr id="7" name="Picture 6" descr="C:\Documents and Settings\suru\Desktop\images.jpg"/>
          <p:cNvPicPr/>
          <p:nvPr/>
        </p:nvPicPr>
        <p:blipFill>
          <a:blip r:embed="rId2"/>
          <a:srcRect/>
          <a:stretch>
            <a:fillRect/>
          </a:stretch>
        </p:blipFill>
        <p:spPr bwMode="auto">
          <a:xfrm>
            <a:off x="685800" y="1752600"/>
            <a:ext cx="2971800" cy="1905000"/>
          </a:xfrm>
          <a:prstGeom prst="rect">
            <a:avLst/>
          </a:prstGeom>
          <a:noFill/>
          <a:ln w="9525">
            <a:noFill/>
            <a:miter lim="800000"/>
            <a:headEnd/>
            <a:tailEnd/>
          </a:ln>
        </p:spPr>
      </p:pic>
    </p:spTree>
  </p:cSld>
  <p:clrMapOvr>
    <a:masterClrMapping/>
  </p:clrMapOvr>
  <p:transition spd="med" advClick="0" advTm="10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4294967295"/>
          </p:nvPr>
        </p:nvGraphicFramePr>
        <p:xfrm>
          <a:off x="4800600" y="1371600"/>
          <a:ext cx="4343400" cy="5013861"/>
        </p:xfrm>
        <a:graphic>
          <a:graphicData uri="http://schemas.openxmlformats.org/drawingml/2006/table">
            <a:tbl>
              <a:tblPr firstRow="1" bandRow="1">
                <a:tableStyleId>{5C22544A-7EE6-4342-B048-85BDC9FD1C3A}</a:tableStyleId>
              </a:tblPr>
              <a:tblGrid>
                <a:gridCol w="2009197"/>
                <a:gridCol w="2334203"/>
              </a:tblGrid>
              <a:tr h="329417">
                <a:tc>
                  <a:txBody>
                    <a:bodyPr/>
                    <a:lstStyle/>
                    <a:p>
                      <a:r>
                        <a:rPr lang="en-US" sz="1600" b="1" kern="1200" dirty="0" smtClean="0">
                          <a:solidFill>
                            <a:schemeClr val="lt1"/>
                          </a:solidFill>
                          <a:latin typeface="+mn-lt"/>
                          <a:ea typeface="+mn-ea"/>
                          <a:cs typeface="+mn-cs"/>
                        </a:rPr>
                        <a:t>            Chakra </a:t>
                      </a:r>
                      <a:endParaRPr lang="en-US" sz="1600" dirty="0"/>
                    </a:p>
                  </a:txBody>
                  <a:tcPr/>
                </a:tc>
                <a:tc>
                  <a:txBody>
                    <a:bodyPr/>
                    <a:lstStyle/>
                    <a:p>
                      <a:r>
                        <a:rPr lang="en-US" sz="1600" b="1" kern="1200" dirty="0" smtClean="0">
                          <a:solidFill>
                            <a:schemeClr val="lt1"/>
                          </a:solidFill>
                          <a:latin typeface="+mn-lt"/>
                          <a:ea typeface="+mn-ea"/>
                          <a:cs typeface="+mn-cs"/>
                        </a:rPr>
                        <a:t>           Disease</a:t>
                      </a:r>
                      <a:endParaRPr lang="en-US" sz="1600" dirty="0"/>
                    </a:p>
                  </a:txBody>
                  <a:tcPr/>
                </a:tc>
              </a:tr>
              <a:tr h="568992">
                <a:tc>
                  <a:txBody>
                    <a:bodyPr/>
                    <a:lstStyle/>
                    <a:p>
                      <a:r>
                        <a:rPr lang="en-US" sz="1600" kern="1200" dirty="0" smtClean="0">
                          <a:solidFill>
                            <a:schemeClr val="dk1"/>
                          </a:solidFill>
                          <a:latin typeface="+mn-lt"/>
                          <a:ea typeface="+mn-ea"/>
                          <a:cs typeface="+mn-cs"/>
                        </a:rPr>
                        <a:t> 1.    Muladhar</a:t>
                      </a:r>
                      <a:endParaRPr lang="en-US" sz="1600" dirty="0"/>
                    </a:p>
                  </a:txBody>
                  <a:tcPr/>
                </a:tc>
                <a:tc>
                  <a:txBody>
                    <a:bodyPr/>
                    <a:lstStyle/>
                    <a:p>
                      <a:r>
                        <a:rPr lang="en-US" sz="1600" kern="1200" dirty="0" smtClean="0">
                          <a:solidFill>
                            <a:schemeClr val="dk1"/>
                          </a:solidFill>
                          <a:latin typeface="+mn-lt"/>
                          <a:ea typeface="+mn-ea"/>
                          <a:cs typeface="+mn-cs"/>
                        </a:rPr>
                        <a:t>Spinal column, kidneys.</a:t>
                      </a:r>
                      <a:endParaRPr lang="en-US" sz="1600" dirty="0"/>
                    </a:p>
                  </a:txBody>
                  <a:tcPr/>
                </a:tc>
              </a:tr>
              <a:tr h="557792">
                <a:tc>
                  <a:txBody>
                    <a:bodyPr/>
                    <a:lstStyle/>
                    <a:p>
                      <a:r>
                        <a:rPr lang="en-US" sz="1600" baseline="0" dirty="0" smtClean="0"/>
                        <a:t> 2.</a:t>
                      </a:r>
                      <a:r>
                        <a:rPr lang="en-US" sz="1600" kern="1200" dirty="0" smtClean="0">
                          <a:solidFill>
                            <a:schemeClr val="dk1"/>
                          </a:solidFill>
                          <a:latin typeface="+mn-lt"/>
                          <a:ea typeface="+mn-ea"/>
                          <a:cs typeface="+mn-cs"/>
                        </a:rPr>
                        <a:t>  Swadhistan</a:t>
                      </a:r>
                      <a:endParaRPr lang="en-US" sz="1600" dirty="0"/>
                    </a:p>
                  </a:txBody>
                  <a:tcPr/>
                </a:tc>
                <a:tc>
                  <a:txBody>
                    <a:bodyPr/>
                    <a:lstStyle/>
                    <a:p>
                      <a:r>
                        <a:rPr lang="en-US" sz="1600" kern="1200" dirty="0" smtClean="0">
                          <a:solidFill>
                            <a:schemeClr val="dk1"/>
                          </a:solidFill>
                          <a:latin typeface="+mn-lt"/>
                          <a:ea typeface="+mn-ea"/>
                          <a:cs typeface="+mn-cs"/>
                        </a:rPr>
                        <a:t>Reproductive system. </a:t>
                      </a:r>
                      <a:endParaRPr lang="en-US" sz="1600" dirty="0"/>
                    </a:p>
                  </a:txBody>
                  <a:tcPr/>
                </a:tc>
              </a:tr>
              <a:tr h="808568">
                <a:tc>
                  <a:txBody>
                    <a:bodyPr/>
                    <a:lstStyle/>
                    <a:p>
                      <a:r>
                        <a:rPr lang="en-US" sz="1600" kern="1200" dirty="0" smtClean="0">
                          <a:solidFill>
                            <a:schemeClr val="dk1"/>
                          </a:solidFill>
                          <a:latin typeface="+mn-lt"/>
                          <a:ea typeface="+mn-ea"/>
                          <a:cs typeface="+mn-cs"/>
                        </a:rPr>
                        <a:t>3.    Manipur</a:t>
                      </a:r>
                      <a:endParaRPr lang="en-US" sz="1600" dirty="0"/>
                    </a:p>
                  </a:txBody>
                  <a:tcPr/>
                </a:tc>
                <a:tc>
                  <a:txBody>
                    <a:bodyPr/>
                    <a:lstStyle/>
                    <a:p>
                      <a:r>
                        <a:rPr lang="en-US" sz="1600" kern="1200" dirty="0" smtClean="0">
                          <a:solidFill>
                            <a:schemeClr val="dk1"/>
                          </a:solidFill>
                          <a:latin typeface="+mn-lt"/>
                          <a:ea typeface="+mn-ea"/>
                          <a:cs typeface="+mn-cs"/>
                        </a:rPr>
                        <a:t>Stomach, Liver, Gall bladder, Nervous system.</a:t>
                      </a:r>
                      <a:endParaRPr lang="en-US" sz="1600" dirty="0"/>
                    </a:p>
                  </a:txBody>
                  <a:tcPr/>
                </a:tc>
              </a:tr>
              <a:tr h="808568">
                <a:tc>
                  <a:txBody>
                    <a:bodyPr/>
                    <a:lstStyle/>
                    <a:p>
                      <a:r>
                        <a:rPr lang="en-US" sz="1600" dirty="0" smtClean="0"/>
                        <a:t>4.</a:t>
                      </a:r>
                      <a:r>
                        <a:rPr lang="en-US" sz="1600" kern="1200" dirty="0" smtClean="0">
                          <a:solidFill>
                            <a:schemeClr val="dk1"/>
                          </a:solidFill>
                          <a:latin typeface="+mn-lt"/>
                          <a:ea typeface="+mn-ea"/>
                          <a:cs typeface="+mn-cs"/>
                        </a:rPr>
                        <a:t>    Heart </a:t>
                      </a:r>
                      <a:endParaRPr lang="en-US" sz="1600" dirty="0"/>
                    </a:p>
                  </a:txBody>
                  <a:tcPr/>
                </a:tc>
                <a:tc>
                  <a:txBody>
                    <a:bodyPr/>
                    <a:lstStyle/>
                    <a:p>
                      <a:r>
                        <a:rPr lang="en-US" sz="1600" kern="1200" dirty="0" smtClean="0">
                          <a:solidFill>
                            <a:schemeClr val="dk1"/>
                          </a:solidFill>
                          <a:latin typeface="+mn-lt"/>
                          <a:ea typeface="+mn-ea"/>
                          <a:cs typeface="+mn-cs"/>
                        </a:rPr>
                        <a:t>Heart, Blood, </a:t>
                      </a:r>
                      <a:r>
                        <a:rPr lang="en-US" sz="1600" kern="1200" dirty="0" err="1" smtClean="0">
                          <a:solidFill>
                            <a:schemeClr val="dk1"/>
                          </a:solidFill>
                          <a:latin typeface="+mn-lt"/>
                          <a:ea typeface="+mn-ea"/>
                          <a:cs typeface="+mn-cs"/>
                        </a:rPr>
                        <a:t>Vagus</a:t>
                      </a:r>
                      <a:r>
                        <a:rPr lang="en-US" sz="1600" kern="1200" dirty="0" smtClean="0">
                          <a:solidFill>
                            <a:schemeClr val="dk1"/>
                          </a:solidFill>
                          <a:latin typeface="+mn-lt"/>
                          <a:ea typeface="+mn-ea"/>
                          <a:cs typeface="+mn-cs"/>
                        </a:rPr>
                        <a:t> nerve, Circulatory system.</a:t>
                      </a:r>
                      <a:endParaRPr lang="en-US" sz="1600" dirty="0"/>
                    </a:p>
                  </a:txBody>
                  <a:tcPr/>
                </a:tc>
              </a:tr>
              <a:tr h="752877">
                <a:tc>
                  <a:txBody>
                    <a:bodyPr/>
                    <a:lstStyle/>
                    <a:p>
                      <a:r>
                        <a:rPr lang="en-US" sz="1600" dirty="0" smtClean="0"/>
                        <a:t>5.</a:t>
                      </a:r>
                      <a:r>
                        <a:rPr lang="en-US" sz="1600" kern="1200" dirty="0" smtClean="0">
                          <a:solidFill>
                            <a:schemeClr val="dk1"/>
                          </a:solidFill>
                          <a:latin typeface="+mn-lt"/>
                          <a:ea typeface="+mn-ea"/>
                          <a:cs typeface="+mn-cs"/>
                        </a:rPr>
                        <a:t>   Throat </a:t>
                      </a:r>
                      <a:endParaRPr lang="en-US" sz="1600" dirty="0"/>
                    </a:p>
                  </a:txBody>
                  <a:tcPr/>
                </a:tc>
                <a:tc>
                  <a:txBody>
                    <a:bodyPr/>
                    <a:lstStyle/>
                    <a:p>
                      <a:r>
                        <a:rPr lang="en-US" sz="1600" kern="1200" dirty="0" smtClean="0">
                          <a:solidFill>
                            <a:schemeClr val="dk1"/>
                          </a:solidFill>
                          <a:latin typeface="+mn-lt"/>
                          <a:ea typeface="+mn-ea"/>
                          <a:cs typeface="+mn-cs"/>
                        </a:rPr>
                        <a:t>Bronchial and Vocal apparatus, Lungs</a:t>
                      </a:r>
                      <a:endParaRPr lang="en-US" sz="1600" dirty="0"/>
                    </a:p>
                  </a:txBody>
                  <a:tcPr/>
                </a:tc>
              </a:tr>
              <a:tr h="568992">
                <a:tc>
                  <a:txBody>
                    <a:bodyPr/>
                    <a:lstStyle/>
                    <a:p>
                      <a:r>
                        <a:rPr lang="en-US" sz="1600" dirty="0" smtClean="0"/>
                        <a:t>6.</a:t>
                      </a:r>
                      <a:r>
                        <a:rPr lang="en-US" sz="1600" kern="1200" dirty="0" smtClean="0">
                          <a:solidFill>
                            <a:schemeClr val="dk1"/>
                          </a:solidFill>
                          <a:latin typeface="+mn-lt"/>
                          <a:ea typeface="+mn-ea"/>
                          <a:cs typeface="+mn-cs"/>
                        </a:rPr>
                        <a:t>    Ajna</a:t>
                      </a:r>
                      <a:endParaRPr lang="en-US" sz="1600" dirty="0"/>
                    </a:p>
                  </a:txBody>
                  <a:tcPr/>
                </a:tc>
                <a:tc>
                  <a:txBody>
                    <a:bodyPr/>
                    <a:lstStyle/>
                    <a:p>
                      <a:r>
                        <a:rPr lang="en-US" sz="1600" kern="1200" dirty="0" smtClean="0">
                          <a:solidFill>
                            <a:schemeClr val="dk1"/>
                          </a:solidFill>
                          <a:latin typeface="+mn-lt"/>
                          <a:ea typeface="+mn-ea"/>
                          <a:cs typeface="+mn-cs"/>
                        </a:rPr>
                        <a:t>Lower brain, Left eye, Ears, Nose.</a:t>
                      </a:r>
                      <a:endParaRPr lang="en-US" sz="1600" dirty="0"/>
                    </a:p>
                  </a:txBody>
                  <a:tcPr/>
                </a:tc>
              </a:tr>
              <a:tr h="557792">
                <a:tc>
                  <a:txBody>
                    <a:bodyPr/>
                    <a:lstStyle/>
                    <a:p>
                      <a:r>
                        <a:rPr lang="en-US" sz="1600" dirty="0" smtClean="0"/>
                        <a:t>7.</a:t>
                      </a:r>
                      <a:r>
                        <a:rPr lang="en-US" sz="1600" kern="1200" dirty="0" smtClean="0">
                          <a:solidFill>
                            <a:schemeClr val="dk1"/>
                          </a:solidFill>
                          <a:latin typeface="+mn-lt"/>
                          <a:ea typeface="+mn-ea"/>
                          <a:cs typeface="+mn-cs"/>
                        </a:rPr>
                        <a:t>   Sahasrar</a:t>
                      </a:r>
                      <a:endParaRPr lang="en-US" sz="1600" dirty="0"/>
                    </a:p>
                  </a:txBody>
                  <a:tcPr/>
                </a:tc>
                <a:tc>
                  <a:txBody>
                    <a:bodyPr/>
                    <a:lstStyle/>
                    <a:p>
                      <a:r>
                        <a:rPr lang="en-US" sz="1600" kern="1200" dirty="0" smtClean="0">
                          <a:solidFill>
                            <a:schemeClr val="dk1"/>
                          </a:solidFill>
                          <a:latin typeface="+mn-lt"/>
                          <a:ea typeface="+mn-ea"/>
                          <a:cs typeface="+mn-cs"/>
                        </a:rPr>
                        <a:t>Upper brain Right eye.</a:t>
                      </a:r>
                      <a:endParaRPr lang="en-US" sz="1600" dirty="0"/>
                    </a:p>
                  </a:txBody>
                  <a:tcPr/>
                </a:tc>
              </a:tr>
            </a:tbl>
          </a:graphicData>
        </a:graphic>
      </p:graphicFrame>
      <p:sp>
        <p:nvSpPr>
          <p:cNvPr id="3" name="Content Placeholder 2"/>
          <p:cNvSpPr>
            <a:spLocks noGrp="1"/>
          </p:cNvSpPr>
          <p:nvPr>
            <p:ph sz="half" idx="4294967295"/>
          </p:nvPr>
        </p:nvSpPr>
        <p:spPr>
          <a:xfrm>
            <a:off x="0" y="3657600"/>
            <a:ext cx="4114800" cy="3048000"/>
          </a:xfrm>
        </p:spPr>
        <p:txBody>
          <a:bodyPr>
            <a:normAutofit/>
          </a:bodyPr>
          <a:lstStyle/>
          <a:p>
            <a:r>
              <a:rPr lang="en-US" sz="1600" b="1" dirty="0"/>
              <a:t>Chakras are the spinning wheels located on Nadis feeding them subtle energies generated during their spin.  This happens continuously day in and day out as a gift of God</a:t>
            </a:r>
            <a:r>
              <a:rPr lang="en-US" sz="1600" b="1" dirty="0" smtClean="0"/>
              <a:t>.                             </a:t>
            </a:r>
            <a:endParaRPr lang="en-US" sz="1600" b="1" dirty="0"/>
          </a:p>
          <a:p>
            <a:r>
              <a:rPr lang="en-US" sz="1600" b="1" dirty="0"/>
              <a:t>When any chakra is not functioning normally, it shows Negative Energy and the person get disease as per the following chart:</a:t>
            </a:r>
          </a:p>
          <a:p>
            <a:endParaRPr lang="en-US" dirty="0"/>
          </a:p>
        </p:txBody>
      </p:sp>
      <p:sp>
        <p:nvSpPr>
          <p:cNvPr id="2" name="Title 1"/>
          <p:cNvSpPr>
            <a:spLocks noGrp="1"/>
          </p:cNvSpPr>
          <p:nvPr>
            <p:ph type="title" idx="4294967295"/>
          </p:nvPr>
        </p:nvSpPr>
        <p:spPr>
          <a:xfrm>
            <a:off x="0" y="228600"/>
            <a:ext cx="8534400" cy="1066800"/>
          </a:xfrm>
        </p:spPr>
        <p:txBody>
          <a:bodyPr>
            <a:normAutofit fontScale="90000"/>
          </a:bodyPr>
          <a:lstStyle/>
          <a:p>
            <a:r>
              <a:rPr lang="en-US" b="1" dirty="0" smtClean="0">
                <a:solidFill>
                  <a:schemeClr val="accent1"/>
                </a:solidFill>
              </a:rPr>
              <a:t>               Chakra</a:t>
            </a:r>
            <a:r>
              <a:rPr lang="en-US" dirty="0" smtClean="0">
                <a:solidFill>
                  <a:schemeClr val="accent1">
                    <a:lumMod val="50000"/>
                  </a:schemeClr>
                </a:solidFill>
              </a:rPr>
              <a:t/>
            </a:r>
            <a:br>
              <a:rPr lang="en-US" dirty="0" smtClean="0">
                <a:solidFill>
                  <a:schemeClr val="accent1">
                    <a:lumMod val="50000"/>
                  </a:schemeClr>
                </a:solidFill>
              </a:rPr>
            </a:br>
            <a:endParaRPr lang="en-US" dirty="0">
              <a:solidFill>
                <a:schemeClr val="accent1">
                  <a:lumMod val="50000"/>
                </a:schemeClr>
              </a:solidFill>
            </a:endParaRPr>
          </a:p>
        </p:txBody>
      </p:sp>
      <p:pic>
        <p:nvPicPr>
          <p:cNvPr id="5" name="Picture 4" descr="E:\JMSHAH New website\images\chakra.gif"/>
          <p:cNvPicPr/>
          <p:nvPr/>
        </p:nvPicPr>
        <p:blipFill>
          <a:blip r:embed="rId2"/>
          <a:srcRect/>
          <a:stretch>
            <a:fillRect/>
          </a:stretch>
        </p:blipFill>
        <p:spPr bwMode="auto">
          <a:xfrm>
            <a:off x="1066800" y="1447800"/>
            <a:ext cx="2590800" cy="2133600"/>
          </a:xfrm>
          <a:prstGeom prst="rect">
            <a:avLst/>
          </a:prstGeom>
          <a:noFill/>
          <a:ln w="9525">
            <a:noFill/>
            <a:miter lim="800000"/>
            <a:headEnd/>
            <a:tailEnd/>
          </a:ln>
        </p:spPr>
      </p:pic>
    </p:spTree>
  </p:cSld>
  <p:clrMapOvr>
    <a:masterClrMapping/>
  </p:clrMapOvr>
  <p:transition spd="med" advClick="0" advTm="10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3810000"/>
            <a:ext cx="7772400" cy="2590800"/>
          </a:xfrm>
        </p:spPr>
        <p:txBody>
          <a:bodyPr>
            <a:noAutofit/>
          </a:bodyPr>
          <a:lstStyle/>
          <a:p>
            <a:r>
              <a:rPr lang="en-US" sz="2400" b="1" dirty="0" smtClean="0">
                <a:solidFill>
                  <a:schemeClr val="tx1"/>
                </a:solidFill>
              </a:rPr>
              <a:t>For </a:t>
            </a:r>
            <a:r>
              <a:rPr lang="en-US" sz="2400" b="1" dirty="0">
                <a:solidFill>
                  <a:schemeClr val="tx1"/>
                </a:solidFill>
              </a:rPr>
              <a:t>example backache may be </a:t>
            </a:r>
            <a:r>
              <a:rPr lang="en-US" sz="2400" b="1" dirty="0" smtClean="0">
                <a:solidFill>
                  <a:schemeClr val="tx1"/>
                </a:solidFill>
              </a:rPr>
              <a:t>due to </a:t>
            </a:r>
            <a:r>
              <a:rPr lang="en-US" sz="2400" b="1" dirty="0" err="1" smtClean="0">
                <a:solidFill>
                  <a:schemeClr val="tx1"/>
                </a:solidFill>
              </a:rPr>
              <a:t>Nagative</a:t>
            </a:r>
            <a:r>
              <a:rPr lang="en-US" sz="2400" b="1" dirty="0" smtClean="0">
                <a:solidFill>
                  <a:schemeClr val="tx1"/>
                </a:solidFill>
              </a:rPr>
              <a:t> Muladhar Chakra. Healing </a:t>
            </a:r>
            <a:r>
              <a:rPr lang="en-US" sz="2400" b="1" dirty="0">
                <a:solidFill>
                  <a:schemeClr val="tx1"/>
                </a:solidFill>
              </a:rPr>
              <a:t>of the chakra can bring back normal health. Depending upon severity of disease more number of healing session are required Continuous spinning of  seven chakras feed subtle energy to Aura.</a:t>
            </a:r>
            <a:r>
              <a:rPr lang="en-US" sz="2400" dirty="0">
                <a:solidFill>
                  <a:schemeClr val="accent2">
                    <a:lumMod val="50000"/>
                  </a:schemeClr>
                </a:solidFill>
              </a:rPr>
              <a:t/>
            </a:r>
            <a:br>
              <a:rPr lang="en-US" sz="2400" dirty="0">
                <a:solidFill>
                  <a:schemeClr val="accent2">
                    <a:lumMod val="50000"/>
                  </a:schemeClr>
                </a:solidFill>
              </a:rPr>
            </a:br>
            <a:endParaRPr lang="en-US" sz="2400" dirty="0">
              <a:solidFill>
                <a:schemeClr val="accent2">
                  <a:lumMod val="50000"/>
                </a:schemeClr>
              </a:solidFill>
            </a:endParaRPr>
          </a:p>
        </p:txBody>
      </p:sp>
      <p:pic>
        <p:nvPicPr>
          <p:cNvPr id="3" name="Picture 2" descr="backache"/>
          <p:cNvPicPr>
            <a:picLocks noChangeAspect="1"/>
          </p:cNvPicPr>
          <p:nvPr/>
        </p:nvPicPr>
        <p:blipFill>
          <a:blip r:embed="rId2"/>
          <a:stretch>
            <a:fillRect/>
          </a:stretch>
        </p:blipFill>
        <p:spPr>
          <a:xfrm>
            <a:off x="2743200" y="1371600"/>
            <a:ext cx="3302000" cy="2374900"/>
          </a:xfrm>
          <a:prstGeom prst="rect">
            <a:avLst/>
          </a:prstGeom>
        </p:spPr>
      </p:pic>
    </p:spTree>
  </p:cSld>
  <p:clrMapOvr>
    <a:masterClrMapping/>
  </p:clrMapOvr>
  <p:transition spd="med" advClick="0" advTm="10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5105400" y="1371600"/>
            <a:ext cx="4038600" cy="4681538"/>
          </a:xfrm>
        </p:spPr>
        <p:txBody>
          <a:bodyPr>
            <a:normAutofit fontScale="62500" lnSpcReduction="20000"/>
          </a:bodyPr>
          <a:lstStyle/>
          <a:p>
            <a:r>
              <a:rPr lang="en-US" b="1" dirty="0"/>
              <a:t> An aura is a field of  subtle, luminous radiation surrounding a person or object. The depiction of such an aura often cannotes a person of particular power or holiness. It has been described as a map of the thoughts  and feeling surrounding a person.  Positive Chakras create positive and healthy aura.  Negative weak Chakras create negative and weak aura.  When aura of a person becomes negative, he invites problems in finance, health and in social life.  Healing of aura brings back happiness again.</a:t>
            </a:r>
            <a:endParaRPr lang="en-US" dirty="0"/>
          </a:p>
          <a:p>
            <a:endParaRPr lang="en-US" dirty="0"/>
          </a:p>
        </p:txBody>
      </p:sp>
      <p:sp>
        <p:nvSpPr>
          <p:cNvPr id="2" name="Title 1"/>
          <p:cNvSpPr>
            <a:spLocks noGrp="1"/>
          </p:cNvSpPr>
          <p:nvPr>
            <p:ph type="title" idx="4294967295"/>
          </p:nvPr>
        </p:nvSpPr>
        <p:spPr>
          <a:xfrm>
            <a:off x="0" y="228600"/>
            <a:ext cx="8534400" cy="758825"/>
          </a:xfrm>
        </p:spPr>
        <p:txBody>
          <a:bodyPr>
            <a:normAutofit/>
          </a:bodyPr>
          <a:lstStyle/>
          <a:p>
            <a:r>
              <a:rPr lang="en-US" dirty="0" smtClean="0">
                <a:solidFill>
                  <a:schemeClr val="accent1">
                    <a:lumMod val="50000"/>
                  </a:schemeClr>
                </a:solidFill>
              </a:rPr>
              <a:t>               </a:t>
            </a:r>
            <a:r>
              <a:rPr lang="en-US" b="1" dirty="0" smtClean="0">
                <a:solidFill>
                  <a:schemeClr val="accent1"/>
                </a:solidFill>
              </a:rPr>
              <a:t>Aura</a:t>
            </a:r>
            <a:endParaRPr lang="en-US" b="1" dirty="0">
              <a:solidFill>
                <a:schemeClr val="accent1"/>
              </a:solidFill>
            </a:endParaRPr>
          </a:p>
        </p:txBody>
      </p:sp>
      <p:pic>
        <p:nvPicPr>
          <p:cNvPr id="8" name="Picture 7"/>
          <p:cNvPicPr>
            <a:picLocks noChangeAspect="1" noChangeArrowheads="1"/>
          </p:cNvPicPr>
          <p:nvPr/>
        </p:nvPicPr>
        <p:blipFill>
          <a:blip r:embed="rId2"/>
          <a:srcRect/>
          <a:stretch>
            <a:fillRect/>
          </a:stretch>
        </p:blipFill>
        <p:spPr bwMode="auto">
          <a:xfrm>
            <a:off x="228600" y="1447800"/>
            <a:ext cx="4267200" cy="4829175"/>
          </a:xfrm>
          <a:prstGeom prst="rect">
            <a:avLst/>
          </a:prstGeom>
          <a:noFill/>
          <a:ln w="12700">
            <a:noFill/>
            <a:miter lim="800000"/>
            <a:headEnd type="none" w="sm" len="sm"/>
            <a:tailEnd type="none" w="sm" len="sm"/>
          </a:ln>
        </p:spPr>
      </p:pic>
    </p:spTree>
  </p:cSld>
  <p:clrMapOvr>
    <a:masterClrMapping/>
  </p:clrMapOvr>
  <p:transition spd="med" advClick="0" advTm="10000">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5105400" y="1371600"/>
            <a:ext cx="4038600" cy="4681538"/>
          </a:xfrm>
        </p:spPr>
        <p:txBody>
          <a:bodyPr>
            <a:normAutofit fontScale="92500" lnSpcReduction="20000"/>
          </a:bodyPr>
          <a:lstStyle/>
          <a:p>
            <a:r>
              <a:rPr lang="en-US" b="1" dirty="0"/>
              <a:t>There are twelve Houses of Astrology. Birth time and Birth place decide position of planets in the 12 Houses of Birth Chart. This plays very important role in activities of our day today life. Each House specifies specific property as follows:</a:t>
            </a:r>
            <a:endParaRPr lang="en-US" dirty="0"/>
          </a:p>
          <a:p>
            <a:endParaRPr lang="en-US" dirty="0"/>
          </a:p>
        </p:txBody>
      </p:sp>
      <p:pic>
        <p:nvPicPr>
          <p:cNvPr id="5" name="Content Placeholder 4" descr="https://encrypted-tbn0.gstatic.com/images?q=tbn:ANd9GcTFw5gsLZIR5u5wXIFNHHniSnVRT7looKDdwbXYuO-j4t5yy5nkag"/>
          <p:cNvPicPr>
            <a:picLocks noGrp="1"/>
          </p:cNvPicPr>
          <p:nvPr>
            <p:ph sz="half" idx="4294967295"/>
          </p:nvPr>
        </p:nvPicPr>
        <p:blipFill>
          <a:blip r:embed="rId2"/>
          <a:stretch>
            <a:fillRect/>
          </a:stretch>
        </p:blipFill>
        <p:spPr bwMode="auto">
          <a:xfrm>
            <a:off x="990600" y="2362200"/>
            <a:ext cx="2667000" cy="2124075"/>
          </a:xfrm>
          <a:prstGeom prst="rect">
            <a:avLst/>
          </a:prstGeom>
          <a:noFill/>
          <a:ln w="9525">
            <a:noFill/>
            <a:miter lim="800000"/>
            <a:headEnd/>
            <a:tailEnd/>
          </a:ln>
        </p:spPr>
      </p:pic>
      <p:sp>
        <p:nvSpPr>
          <p:cNvPr id="2" name="Title 1"/>
          <p:cNvSpPr>
            <a:spLocks noGrp="1"/>
          </p:cNvSpPr>
          <p:nvPr>
            <p:ph type="title" idx="4294967295"/>
          </p:nvPr>
        </p:nvSpPr>
        <p:spPr>
          <a:xfrm>
            <a:off x="609600" y="381000"/>
            <a:ext cx="8534400" cy="609600"/>
          </a:xfrm>
        </p:spPr>
        <p:txBody>
          <a:bodyPr>
            <a:normAutofit fontScale="90000"/>
          </a:bodyPr>
          <a:lstStyle/>
          <a:p>
            <a:r>
              <a:rPr lang="en-US" b="1" dirty="0" smtClean="0">
                <a:solidFill>
                  <a:schemeClr val="accent1"/>
                </a:solidFill>
              </a:rPr>
              <a:t>       12 Houses of Astrology  </a:t>
            </a:r>
            <a:r>
              <a:rPr lang="en-US" b="1" dirty="0" smtClean="0">
                <a:solidFill>
                  <a:schemeClr val="accent2">
                    <a:lumMod val="50000"/>
                  </a:schemeClr>
                </a:solidFill>
              </a:rPr>
              <a:t/>
            </a:r>
            <a:br>
              <a:rPr lang="en-US" b="1" dirty="0" smtClean="0">
                <a:solidFill>
                  <a:schemeClr val="accent2">
                    <a:lumMod val="50000"/>
                  </a:schemeClr>
                </a:solidFill>
              </a:rPr>
            </a:br>
            <a:r>
              <a:rPr lang="en-US" dirty="0"/>
              <a:t/>
            </a:r>
            <a:br>
              <a:rPr lang="en-US" dirty="0"/>
            </a:br>
            <a:endParaRPr lang="en-US" dirty="0"/>
          </a:p>
        </p:txBody>
      </p:sp>
    </p:spTree>
  </p:cSld>
  <p:clrMapOvr>
    <a:masterClrMapping/>
  </p:clrMapOvr>
  <p:transition spd="med" advClick="0" advTm="10000">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nvPr>
        </p:nvGraphicFramePr>
        <p:xfrm>
          <a:off x="0" y="457200"/>
          <a:ext cx="9144000" cy="4795520"/>
        </p:xfrm>
        <a:graphic>
          <a:graphicData uri="http://schemas.openxmlformats.org/drawingml/2006/table">
            <a:tbl>
              <a:tblPr firstRow="1" bandRow="1">
                <a:tableStyleId>{5C22544A-7EE6-4342-B048-85BDC9FD1C3A}</a:tableStyleId>
              </a:tblPr>
              <a:tblGrid>
                <a:gridCol w="3048000"/>
                <a:gridCol w="3048000"/>
                <a:gridCol w="3048000"/>
              </a:tblGrid>
              <a:tr h="354553">
                <a:tc>
                  <a:txBody>
                    <a:bodyPr/>
                    <a:lstStyle/>
                    <a:p>
                      <a:r>
                        <a:rPr lang="en-US" sz="1800" b="1" kern="1200" dirty="0" smtClean="0">
                          <a:solidFill>
                            <a:schemeClr val="lt1"/>
                          </a:solidFill>
                          <a:latin typeface="+mn-lt"/>
                          <a:ea typeface="+mn-ea"/>
                          <a:cs typeface="+mn-cs"/>
                        </a:rPr>
                        <a:t>                   House </a:t>
                      </a:r>
                      <a:endParaRPr lang="en-US" dirty="0"/>
                    </a:p>
                  </a:txBody>
                  <a:tcPr/>
                </a:tc>
                <a:tc>
                  <a:txBody>
                    <a:bodyPr/>
                    <a:lstStyle/>
                    <a:p>
                      <a:r>
                        <a:rPr lang="en-US" sz="1800" b="1" kern="1200" dirty="0" smtClean="0">
                          <a:solidFill>
                            <a:schemeClr val="lt1"/>
                          </a:solidFill>
                          <a:latin typeface="+mn-lt"/>
                          <a:ea typeface="+mn-ea"/>
                          <a:cs typeface="+mn-cs"/>
                        </a:rPr>
                        <a:t>                  Names</a:t>
                      </a:r>
                      <a:endParaRPr lang="en-US" dirty="0"/>
                    </a:p>
                  </a:txBody>
                  <a:tcPr/>
                </a:tc>
                <a:tc>
                  <a:txBody>
                    <a:bodyPr/>
                    <a:lstStyle/>
                    <a:p>
                      <a:r>
                        <a:rPr lang="en-US" sz="1800" b="1" kern="1200" dirty="0" smtClean="0">
                          <a:solidFill>
                            <a:schemeClr val="lt1"/>
                          </a:solidFill>
                          <a:latin typeface="+mn-lt"/>
                          <a:ea typeface="+mn-ea"/>
                          <a:cs typeface="+mn-cs"/>
                        </a:rPr>
                        <a:t>               Significance</a:t>
                      </a:r>
                      <a:endParaRPr lang="en-US" dirty="0"/>
                    </a:p>
                  </a:txBody>
                  <a:tcPr/>
                </a:tc>
              </a:tr>
              <a:tr h="531653">
                <a:tc>
                  <a:txBody>
                    <a:bodyPr/>
                    <a:lstStyle/>
                    <a:p>
                      <a:r>
                        <a:rPr lang="en-US" sz="1800" b="1" kern="1200" dirty="0" smtClean="0">
                          <a:solidFill>
                            <a:schemeClr val="dk1"/>
                          </a:solidFill>
                          <a:latin typeface="+mn-lt"/>
                          <a:ea typeface="+mn-ea"/>
                          <a:cs typeface="+mn-cs"/>
                        </a:rPr>
                        <a:t>              First House </a:t>
                      </a:r>
                      <a:endParaRPr lang="en-US" dirty="0"/>
                    </a:p>
                  </a:txBody>
                  <a:tcPr/>
                </a:tc>
                <a:tc>
                  <a:txBody>
                    <a:bodyPr/>
                    <a:lstStyle/>
                    <a:p>
                      <a:r>
                        <a:rPr lang="en-US" sz="1800" b="1" kern="1200" dirty="0" smtClean="0">
                          <a:solidFill>
                            <a:schemeClr val="dk1"/>
                          </a:solidFill>
                          <a:latin typeface="+mn-lt"/>
                          <a:ea typeface="+mn-ea"/>
                          <a:cs typeface="+mn-cs"/>
                        </a:rPr>
                        <a:t>              Lagnsthan      </a:t>
                      </a:r>
                      <a:endParaRPr lang="en-US" dirty="0"/>
                    </a:p>
                  </a:txBody>
                  <a:tcPr/>
                </a:tc>
                <a:tc>
                  <a:txBody>
                    <a:bodyPr/>
                    <a:lstStyle/>
                    <a:p>
                      <a:r>
                        <a:rPr lang="en-US" sz="1600" b="1" kern="1200" dirty="0" smtClean="0">
                          <a:solidFill>
                            <a:schemeClr val="dk1"/>
                          </a:solidFill>
                          <a:latin typeface="+mn-lt"/>
                          <a:ea typeface="+mn-ea"/>
                          <a:cs typeface="+mn-cs"/>
                        </a:rPr>
                        <a:t>Life, longevity,nature and appearance of native.</a:t>
                      </a:r>
                      <a:endParaRPr lang="en-US" sz="1600" b="1" dirty="0">
                        <a:latin typeface="+mn-lt"/>
                      </a:endParaRPr>
                    </a:p>
                  </a:txBody>
                  <a:tcPr/>
                </a:tc>
              </a:tr>
              <a:tr h="356508">
                <a:tc>
                  <a:txBody>
                    <a:bodyPr/>
                    <a:lstStyle/>
                    <a:p>
                      <a:r>
                        <a:rPr lang="en-US" sz="1800" b="1" kern="120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 </a:t>
                      </a:r>
                      <a:r>
                        <a:rPr lang="en-US" sz="1800" b="1" kern="1200" dirty="0" smtClean="0">
                          <a:solidFill>
                            <a:schemeClr val="dk1"/>
                          </a:solidFill>
                          <a:latin typeface="+mn-lt"/>
                          <a:ea typeface="+mn-ea"/>
                          <a:cs typeface="+mn-cs"/>
                        </a:rPr>
                        <a:t>Second House</a:t>
                      </a:r>
                      <a:endParaRPr lang="en-US" dirty="0"/>
                    </a:p>
                  </a:txBody>
                  <a:tcPr/>
                </a:tc>
                <a:tc>
                  <a:txBody>
                    <a:bodyPr/>
                    <a:lstStyle/>
                    <a:p>
                      <a:r>
                        <a:rPr lang="en-US" sz="1800" b="1" kern="1200" dirty="0" smtClean="0">
                          <a:solidFill>
                            <a:schemeClr val="dk1"/>
                          </a:solidFill>
                          <a:latin typeface="+mn-lt"/>
                          <a:ea typeface="+mn-ea"/>
                          <a:cs typeface="+mn-cs"/>
                        </a:rPr>
                        <a:t>              Dhanasthan</a:t>
                      </a:r>
                      <a:endParaRPr lang="en-US" dirty="0"/>
                    </a:p>
                  </a:txBody>
                  <a:tcPr/>
                </a:tc>
                <a:tc>
                  <a:txBody>
                    <a:bodyPr/>
                    <a:lstStyle/>
                    <a:p>
                      <a:r>
                        <a:rPr lang="en-US" sz="1800" b="1" kern="1200" dirty="0" smtClean="0">
                          <a:solidFill>
                            <a:schemeClr val="dk1"/>
                          </a:solidFill>
                          <a:latin typeface="+mn-lt"/>
                          <a:ea typeface="+mn-ea"/>
                          <a:cs typeface="+mn-cs"/>
                        </a:rPr>
                        <a:t>Finance, right eye.</a:t>
                      </a:r>
                      <a:endParaRPr lang="en-US" dirty="0"/>
                    </a:p>
                  </a:txBody>
                  <a:tcPr/>
                </a:tc>
              </a:tr>
              <a:tr h="356508">
                <a:tc>
                  <a:txBody>
                    <a:bodyPr/>
                    <a:lstStyle/>
                    <a:p>
                      <a:r>
                        <a:rPr lang="en-US" sz="1800" b="1" kern="1200" dirty="0" smtClean="0">
                          <a:solidFill>
                            <a:schemeClr val="dk1"/>
                          </a:solidFill>
                          <a:latin typeface="+mn-lt"/>
                          <a:ea typeface="+mn-ea"/>
                          <a:cs typeface="+mn-cs"/>
                        </a:rPr>
                        <a:t>              Third House</a:t>
                      </a:r>
                      <a:endParaRPr lang="en-US" dirty="0"/>
                    </a:p>
                  </a:txBody>
                  <a:tcPr/>
                </a:tc>
                <a:tc>
                  <a:txBody>
                    <a:bodyPr/>
                    <a:lstStyle/>
                    <a:p>
                      <a:r>
                        <a:rPr lang="en-US" sz="1800" b="1" kern="1200" dirty="0" smtClean="0">
                          <a:solidFill>
                            <a:schemeClr val="dk1"/>
                          </a:solidFill>
                          <a:latin typeface="+mn-lt"/>
                          <a:ea typeface="+mn-ea"/>
                          <a:cs typeface="+mn-cs"/>
                        </a:rPr>
                        <a:t>              Bhatrusthan</a:t>
                      </a:r>
                      <a:endParaRPr lang="en-US" dirty="0"/>
                    </a:p>
                  </a:txBody>
                  <a:tcPr/>
                </a:tc>
                <a:tc>
                  <a:txBody>
                    <a:bodyPr/>
                    <a:lstStyle/>
                    <a:p>
                      <a:r>
                        <a:rPr lang="en-US" sz="1800" b="1" kern="1200" dirty="0" smtClean="0">
                          <a:solidFill>
                            <a:schemeClr val="dk1"/>
                          </a:solidFill>
                          <a:latin typeface="+mn-lt"/>
                          <a:ea typeface="+mn-ea"/>
                          <a:cs typeface="+mn-cs"/>
                        </a:rPr>
                        <a:t>Brothers and sisters.</a:t>
                      </a:r>
                      <a:endParaRPr lang="en-US" dirty="0"/>
                    </a:p>
                  </a:txBody>
                  <a:tcPr/>
                </a:tc>
              </a:tr>
              <a:tr h="531653">
                <a:tc>
                  <a:txBody>
                    <a:bodyPr/>
                    <a:lstStyle/>
                    <a:p>
                      <a:r>
                        <a:rPr lang="en-US" sz="1800" b="1" kern="1200" dirty="0" smtClean="0">
                          <a:solidFill>
                            <a:schemeClr val="dk1"/>
                          </a:solidFill>
                          <a:latin typeface="+mn-lt"/>
                          <a:ea typeface="+mn-ea"/>
                          <a:cs typeface="+mn-cs"/>
                        </a:rPr>
                        <a:t>              Fourth House</a:t>
                      </a:r>
                      <a:endParaRPr lang="en-US" dirty="0"/>
                    </a:p>
                  </a:txBody>
                  <a:tcPr/>
                </a:tc>
                <a:tc>
                  <a:txBody>
                    <a:bodyPr/>
                    <a:lstStyle/>
                    <a:p>
                      <a:r>
                        <a:rPr lang="en-US" sz="1800" b="1" kern="1200" dirty="0" smtClean="0">
                          <a:solidFill>
                            <a:schemeClr val="dk1"/>
                          </a:solidFill>
                          <a:latin typeface="+mn-lt"/>
                          <a:ea typeface="+mn-ea"/>
                          <a:cs typeface="+mn-cs"/>
                        </a:rPr>
                        <a:t>              Matrusthan</a:t>
                      </a:r>
                      <a:endParaRPr lang="en-US" dirty="0"/>
                    </a:p>
                  </a:txBody>
                  <a:tcPr/>
                </a:tc>
                <a:tc>
                  <a:txBody>
                    <a:bodyPr/>
                    <a:lstStyle/>
                    <a:p>
                      <a:r>
                        <a:rPr lang="en-US" sz="1600" b="1" kern="1200" dirty="0" smtClean="0">
                          <a:solidFill>
                            <a:schemeClr val="dk1"/>
                          </a:solidFill>
                          <a:latin typeface="+mn-lt"/>
                          <a:ea typeface="+mn-ea"/>
                          <a:cs typeface="+mn-cs"/>
                        </a:rPr>
                        <a:t>Mother, property, and happiness.</a:t>
                      </a:r>
                      <a:endParaRPr lang="en-US" sz="1600" dirty="0"/>
                    </a:p>
                  </a:txBody>
                  <a:tcPr/>
                </a:tc>
              </a:tr>
              <a:tr h="356508">
                <a:tc>
                  <a:txBody>
                    <a:bodyPr/>
                    <a:lstStyle/>
                    <a:p>
                      <a:r>
                        <a:rPr lang="en-US" sz="1800" b="1" kern="1200" dirty="0" smtClean="0">
                          <a:solidFill>
                            <a:schemeClr val="dk1"/>
                          </a:solidFill>
                          <a:latin typeface="+mn-lt"/>
                          <a:ea typeface="+mn-ea"/>
                          <a:cs typeface="+mn-cs"/>
                        </a:rPr>
                        <a:t>              Fifth House</a:t>
                      </a:r>
                      <a:endParaRPr lang="en-US" dirty="0"/>
                    </a:p>
                  </a:txBody>
                  <a:tcPr/>
                </a:tc>
                <a:tc>
                  <a:txBody>
                    <a:bodyPr/>
                    <a:lstStyle/>
                    <a:p>
                      <a:r>
                        <a:rPr lang="en-US" sz="1800" b="1" kern="1200" dirty="0" smtClean="0">
                          <a:solidFill>
                            <a:schemeClr val="dk1"/>
                          </a:solidFill>
                          <a:latin typeface="+mn-lt"/>
                          <a:ea typeface="+mn-ea"/>
                          <a:cs typeface="+mn-cs"/>
                        </a:rPr>
                        <a:t>              Putrasthan</a:t>
                      </a:r>
                      <a:endParaRPr lang="en-US" dirty="0"/>
                    </a:p>
                  </a:txBody>
                  <a:tcPr/>
                </a:tc>
                <a:tc>
                  <a:txBody>
                    <a:bodyPr/>
                    <a:lstStyle/>
                    <a:p>
                      <a:r>
                        <a:rPr lang="en-US" sz="1800" b="1" kern="1200" dirty="0" smtClean="0">
                          <a:solidFill>
                            <a:schemeClr val="dk1"/>
                          </a:solidFill>
                          <a:latin typeface="+mn-lt"/>
                          <a:ea typeface="+mn-ea"/>
                          <a:cs typeface="+mn-cs"/>
                        </a:rPr>
                        <a:t>Children, and luck</a:t>
                      </a:r>
                      <a:endParaRPr lang="en-US" dirty="0"/>
                    </a:p>
                  </a:txBody>
                  <a:tcPr/>
                </a:tc>
              </a:tr>
              <a:tr h="350520">
                <a:tc>
                  <a:txBody>
                    <a:bodyPr/>
                    <a:lstStyle/>
                    <a:p>
                      <a:r>
                        <a:rPr lang="en-US" sz="1800" b="1" kern="1200" dirty="0" smtClean="0">
                          <a:solidFill>
                            <a:srgbClr val="000000"/>
                          </a:solidFill>
                          <a:latin typeface="+mn-lt"/>
                          <a:ea typeface="+mn-ea"/>
                          <a:cs typeface="+mn-cs"/>
                        </a:rPr>
                        <a:t>             Sixth House</a:t>
                      </a:r>
                      <a:endParaRPr lang="en-US" dirty="0">
                        <a:solidFill>
                          <a:srgbClr val="000000"/>
                        </a:solidFill>
                      </a:endParaRPr>
                    </a:p>
                  </a:txBody>
                  <a:tcPr/>
                </a:tc>
                <a:tc>
                  <a:txBody>
                    <a:bodyPr/>
                    <a:lstStyle/>
                    <a:p>
                      <a:r>
                        <a:rPr lang="en-US" sz="1800" b="1" kern="1200" dirty="0" smtClean="0">
                          <a:solidFill>
                            <a:srgbClr val="000000"/>
                          </a:solidFill>
                          <a:latin typeface="+mn-lt"/>
                          <a:ea typeface="+mn-ea"/>
                          <a:cs typeface="+mn-cs"/>
                        </a:rPr>
                        <a:t>              Rogsthan</a:t>
                      </a:r>
                      <a:endParaRPr lang="en-US" dirty="0">
                        <a:solidFill>
                          <a:srgbClr val="000000"/>
                        </a:solidFill>
                      </a:endParaRPr>
                    </a:p>
                  </a:txBody>
                  <a:tcPr/>
                </a:tc>
                <a:tc>
                  <a:txBody>
                    <a:bodyPr/>
                    <a:lstStyle/>
                    <a:p>
                      <a:r>
                        <a:rPr lang="en-US" sz="1800" b="1" kern="1200" dirty="0" smtClean="0">
                          <a:solidFill>
                            <a:srgbClr val="000000"/>
                          </a:solidFill>
                          <a:latin typeface="+mn-lt"/>
                          <a:ea typeface="+mn-ea"/>
                          <a:cs typeface="+mn-cs"/>
                        </a:rPr>
                        <a:t>Enemies, health.</a:t>
                      </a:r>
                      <a:endParaRPr lang="en-US" dirty="0">
                        <a:solidFill>
                          <a:srgbClr val="000000"/>
                        </a:solidFill>
                      </a:endParaRPr>
                    </a:p>
                  </a:txBody>
                  <a:tcPr/>
                </a:tc>
              </a:tr>
              <a:tr h="356508">
                <a:tc>
                  <a:txBody>
                    <a:bodyPr/>
                    <a:lstStyle/>
                    <a:p>
                      <a:r>
                        <a:rPr lang="en-US" sz="1800" b="1" kern="120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 </a:t>
                      </a:r>
                      <a:r>
                        <a:rPr lang="en-US" sz="1800" b="1" kern="1200" dirty="0" smtClean="0">
                          <a:solidFill>
                            <a:schemeClr val="dk1"/>
                          </a:solidFill>
                          <a:latin typeface="+mn-lt"/>
                          <a:ea typeface="+mn-ea"/>
                          <a:cs typeface="+mn-cs"/>
                        </a:rPr>
                        <a:t>Seventh House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630555" algn="l"/>
                        </a:tabLst>
                        <a:defRPr/>
                      </a:pPr>
                      <a:r>
                        <a:rPr lang="en-US" sz="2000" b="1" dirty="0" smtClean="0">
                          <a:latin typeface="Cambria"/>
                          <a:ea typeface="Cambria"/>
                          <a:cs typeface="Times New Roman"/>
                        </a:rPr>
                        <a:t>           </a:t>
                      </a:r>
                      <a:r>
                        <a:rPr lang="en-US" sz="1800" b="1" dirty="0" smtClean="0">
                          <a:latin typeface="Cambria"/>
                          <a:ea typeface="Cambria"/>
                          <a:cs typeface="Times New Roman"/>
                        </a:rPr>
                        <a:t> </a:t>
                      </a:r>
                      <a:r>
                        <a:rPr lang="en-US" sz="1800" b="1" dirty="0" smtClean="0">
                          <a:latin typeface="+mn-lt"/>
                          <a:ea typeface="Cambria"/>
                          <a:cs typeface="Times New Roman"/>
                        </a:rPr>
                        <a:t>Bharyasthan</a:t>
                      </a:r>
                    </a:p>
                    <a:p>
                      <a:pPr marL="0" marR="0">
                        <a:spcBef>
                          <a:spcPts val="0"/>
                        </a:spcBef>
                        <a:spcAft>
                          <a:spcPts val="0"/>
                        </a:spcAft>
                        <a:tabLst>
                          <a:tab pos="630555" algn="l"/>
                        </a:tabLst>
                      </a:pPr>
                      <a:r>
                        <a:rPr lang="en-US" sz="2000" b="1" dirty="0" smtClean="0">
                          <a:latin typeface="Cambria"/>
                          <a:ea typeface="Cambria"/>
                          <a:cs typeface="Times New Roman"/>
                        </a:rPr>
                        <a:t> </a:t>
                      </a:r>
                      <a:endParaRPr lang="en-US" sz="1800" b="1" dirty="0">
                        <a:latin typeface="Cambria"/>
                        <a:ea typeface="Cambria"/>
                        <a:cs typeface="Times New Roman"/>
                      </a:endParaRPr>
                    </a:p>
                  </a:txBody>
                  <a:tcPr marL="68580" marR="68580" marT="0" marB="0"/>
                </a:tc>
                <a:tc>
                  <a:txBody>
                    <a:bodyPr/>
                    <a:lstStyle/>
                    <a:p>
                      <a:r>
                        <a:rPr lang="en-US" sz="1800" b="1" kern="1200" dirty="0" smtClean="0">
                          <a:solidFill>
                            <a:schemeClr val="dk1"/>
                          </a:solidFill>
                          <a:latin typeface="+mn-lt"/>
                          <a:ea typeface="+mn-ea"/>
                          <a:cs typeface="+mn-cs"/>
                        </a:rPr>
                        <a:t>Wife, husband, and partnership.</a:t>
                      </a:r>
                      <a:endParaRPr lang="en-US" dirty="0"/>
                    </a:p>
                  </a:txBody>
                  <a:tcPr/>
                </a:tc>
              </a:tr>
              <a:tr h="356508">
                <a:tc>
                  <a:txBody>
                    <a:bodyPr/>
                    <a:lstStyle/>
                    <a:p>
                      <a:r>
                        <a:rPr lang="en-US" sz="1800" b="1" kern="1200" dirty="0" smtClean="0">
                          <a:solidFill>
                            <a:schemeClr val="dk1"/>
                          </a:solidFill>
                          <a:latin typeface="+mn-lt"/>
                          <a:ea typeface="+mn-ea"/>
                          <a:cs typeface="+mn-cs"/>
                        </a:rPr>
                        <a:t>             Eight House</a:t>
                      </a:r>
                      <a:endParaRPr lang="en-US" dirty="0"/>
                    </a:p>
                  </a:txBody>
                  <a:tcPr/>
                </a:tc>
                <a:tc>
                  <a:txBody>
                    <a:bodyPr/>
                    <a:lstStyle/>
                    <a:p>
                      <a:r>
                        <a:rPr lang="en-US" sz="1800" b="1" kern="1200" dirty="0" smtClean="0">
                          <a:solidFill>
                            <a:schemeClr val="dk1"/>
                          </a:solidFill>
                          <a:latin typeface="+mn-lt"/>
                          <a:ea typeface="+mn-ea"/>
                          <a:cs typeface="+mn-cs"/>
                        </a:rPr>
                        <a:t>            Mrutyusthan</a:t>
                      </a:r>
                      <a:endParaRPr lang="en-US" dirty="0"/>
                    </a:p>
                  </a:txBody>
                  <a:tcPr/>
                </a:tc>
                <a:tc>
                  <a:txBody>
                    <a:bodyPr/>
                    <a:lstStyle/>
                    <a:p>
                      <a:r>
                        <a:rPr lang="en-US" sz="1800" b="1" kern="1200" dirty="0" smtClean="0">
                          <a:solidFill>
                            <a:schemeClr val="dk1"/>
                          </a:solidFill>
                          <a:latin typeface="+mn-lt"/>
                          <a:ea typeface="+mn-ea"/>
                          <a:cs typeface="+mn-cs"/>
                        </a:rPr>
                        <a:t>Diseases, death.</a:t>
                      </a:r>
                      <a:endParaRPr lang="en-US" dirty="0"/>
                    </a:p>
                  </a:txBody>
                  <a:tcPr/>
                </a:tc>
              </a:tr>
              <a:tr h="356508">
                <a:tc>
                  <a:txBody>
                    <a:bodyPr/>
                    <a:lstStyle/>
                    <a:p>
                      <a:r>
                        <a:rPr lang="en-US" sz="1800" b="1" kern="1200" dirty="0" smtClean="0">
                          <a:solidFill>
                            <a:schemeClr val="dk1"/>
                          </a:solidFill>
                          <a:latin typeface="+mn-lt"/>
                          <a:ea typeface="+mn-ea"/>
                          <a:cs typeface="+mn-cs"/>
                        </a:rPr>
                        <a:t>             Ninth House</a:t>
                      </a:r>
                      <a:endParaRPr lang="en-US" dirty="0"/>
                    </a:p>
                  </a:txBody>
                  <a:tcPr/>
                </a:tc>
                <a:tc>
                  <a:txBody>
                    <a:bodyPr/>
                    <a:lstStyle/>
                    <a:p>
                      <a:r>
                        <a:rPr lang="en-US" sz="1800" b="1" kern="1200" dirty="0" smtClean="0">
                          <a:solidFill>
                            <a:schemeClr val="dk1"/>
                          </a:solidFill>
                          <a:latin typeface="+mn-lt"/>
                          <a:ea typeface="+mn-ea"/>
                          <a:cs typeface="+mn-cs"/>
                        </a:rPr>
                        <a:t>            Bhagyasthan</a:t>
                      </a:r>
                      <a:endParaRPr lang="en-US" dirty="0"/>
                    </a:p>
                  </a:txBody>
                  <a:tcPr/>
                </a:tc>
                <a:tc>
                  <a:txBody>
                    <a:bodyPr/>
                    <a:lstStyle/>
                    <a:p>
                      <a:r>
                        <a:rPr lang="en-US" sz="1800" b="1" kern="1200" dirty="0" smtClean="0">
                          <a:solidFill>
                            <a:schemeClr val="dk1"/>
                          </a:solidFill>
                          <a:latin typeface="+mn-lt"/>
                          <a:ea typeface="+mn-ea"/>
                          <a:cs typeface="+mn-cs"/>
                        </a:rPr>
                        <a:t>Luck, prosperity, religion, and foreign travel.</a:t>
                      </a:r>
                      <a:endParaRPr lang="en-US" dirty="0"/>
                    </a:p>
                  </a:txBody>
                  <a:tcPr/>
                </a:tc>
              </a:tr>
            </a:tbl>
          </a:graphicData>
        </a:graphic>
      </p:graphicFrame>
      <p:sp>
        <p:nvSpPr>
          <p:cNvPr id="2" name="Title 1"/>
          <p:cNvSpPr>
            <a:spLocks noGrp="1"/>
          </p:cNvSpPr>
          <p:nvPr>
            <p:ph type="title" idx="4294967295"/>
          </p:nvPr>
        </p:nvSpPr>
        <p:spPr>
          <a:xfrm>
            <a:off x="0" y="0"/>
            <a:ext cx="8229600" cy="533400"/>
          </a:xfrm>
        </p:spPr>
        <p:txBody>
          <a:bodyPr>
            <a:normAutofit/>
          </a:bodyPr>
          <a:lstStyle/>
          <a:p>
            <a:r>
              <a:rPr lang="en-US" sz="2400" dirty="0" smtClean="0">
                <a:solidFill>
                  <a:schemeClr val="accent1">
                    <a:lumMod val="50000"/>
                  </a:schemeClr>
                </a:solidFill>
              </a:rPr>
              <a:t>            </a:t>
            </a:r>
            <a:r>
              <a:rPr lang="en-US" sz="2400" b="1" dirty="0" smtClean="0">
                <a:solidFill>
                  <a:schemeClr val="accent1"/>
                </a:solidFill>
              </a:rPr>
              <a:t>12  </a:t>
            </a:r>
            <a:r>
              <a:rPr lang="en-US" sz="2400" b="1" dirty="0">
                <a:solidFill>
                  <a:schemeClr val="accent1"/>
                </a:solidFill>
              </a:rPr>
              <a:t>Houses of </a:t>
            </a:r>
            <a:r>
              <a:rPr lang="en-US" sz="2400" b="1" dirty="0" smtClean="0">
                <a:solidFill>
                  <a:schemeClr val="accent1"/>
                </a:solidFill>
              </a:rPr>
              <a:t>Astrology Table</a:t>
            </a:r>
            <a:endParaRPr lang="en-US" sz="2400" dirty="0">
              <a:solidFill>
                <a:schemeClr val="accent1"/>
              </a:solidFill>
            </a:endParaRPr>
          </a:p>
        </p:txBody>
      </p:sp>
      <p:graphicFrame>
        <p:nvGraphicFramePr>
          <p:cNvPr id="5" name="Content Placeholder 3"/>
          <p:cNvGraphicFramePr>
            <a:graphicFrameLocks/>
          </p:cNvGraphicFramePr>
          <p:nvPr/>
        </p:nvGraphicFramePr>
        <p:xfrm>
          <a:off x="0" y="4495800"/>
          <a:ext cx="9144000" cy="1254396"/>
        </p:xfrm>
        <a:graphic>
          <a:graphicData uri="http://schemas.openxmlformats.org/drawingml/2006/table">
            <a:tbl>
              <a:tblPr firstRow="1" bandRow="1">
                <a:tableStyleId>{5C22544A-7EE6-4342-B048-85BDC9FD1C3A}</a:tableStyleId>
              </a:tblPr>
              <a:tblGrid>
                <a:gridCol w="3048000"/>
                <a:gridCol w="3048000"/>
                <a:gridCol w="3048000"/>
              </a:tblGrid>
              <a:tr h="348343">
                <a:tc>
                  <a:txBody>
                    <a:bodyPr/>
                    <a:lstStyle/>
                    <a:p>
                      <a:r>
                        <a:rPr lang="en-US" sz="1800" b="1" kern="1200" dirty="0" smtClean="0">
                          <a:solidFill>
                            <a:schemeClr val="dk1"/>
                          </a:solidFill>
                          <a:latin typeface="+mn-lt"/>
                          <a:ea typeface="+mn-ea"/>
                          <a:cs typeface="+mn-cs"/>
                        </a:rPr>
                        <a:t>             Eight House</a:t>
                      </a:r>
                      <a:endParaRPr lang="en-US" dirty="0"/>
                    </a:p>
                  </a:txBody>
                  <a:tcPr/>
                </a:tc>
                <a:tc>
                  <a:txBody>
                    <a:bodyPr/>
                    <a:lstStyle/>
                    <a:p>
                      <a:r>
                        <a:rPr lang="en-US" sz="1800" b="1" kern="1200" dirty="0" smtClean="0">
                          <a:solidFill>
                            <a:schemeClr val="dk1"/>
                          </a:solidFill>
                          <a:latin typeface="+mn-lt"/>
                          <a:ea typeface="+mn-ea"/>
                          <a:cs typeface="+mn-cs"/>
                        </a:rPr>
                        <a:t>              Mrutyusthan</a:t>
                      </a:r>
                      <a:endParaRPr lang="en-US" dirty="0"/>
                    </a:p>
                  </a:txBody>
                  <a:tcPr/>
                </a:tc>
                <a:tc>
                  <a:txBody>
                    <a:bodyPr/>
                    <a:lstStyle/>
                    <a:p>
                      <a:r>
                        <a:rPr lang="en-US" sz="1800" b="1" kern="1200" dirty="0" smtClean="0">
                          <a:solidFill>
                            <a:schemeClr val="dk1"/>
                          </a:solidFill>
                          <a:latin typeface="+mn-lt"/>
                          <a:ea typeface="+mn-ea"/>
                          <a:cs typeface="+mn-cs"/>
                        </a:rPr>
                        <a:t>Diseases, death.</a:t>
                      </a:r>
                      <a:endParaRPr lang="en-US" dirty="0"/>
                    </a:p>
                  </a:txBody>
                  <a:tcPr/>
                </a:tc>
              </a:tr>
              <a:tr h="870856">
                <a:tc>
                  <a:txBody>
                    <a:bodyPr/>
                    <a:lstStyle/>
                    <a:p>
                      <a:r>
                        <a:rPr lang="en-US" sz="1800" b="1" kern="1200" dirty="0" smtClean="0">
                          <a:solidFill>
                            <a:schemeClr val="dk1"/>
                          </a:solidFill>
                          <a:latin typeface="+mn-lt"/>
                          <a:ea typeface="+mn-ea"/>
                          <a:cs typeface="+mn-cs"/>
                        </a:rPr>
                        <a:t>             Ninth House</a:t>
                      </a:r>
                      <a:endParaRPr lang="en-US" dirty="0"/>
                    </a:p>
                  </a:txBody>
                  <a:tcPr/>
                </a:tc>
                <a:tc>
                  <a:txBody>
                    <a:bodyPr/>
                    <a:lstStyle/>
                    <a:p>
                      <a:r>
                        <a:rPr lang="en-US" sz="1800" b="1" kern="1200" dirty="0" smtClean="0">
                          <a:solidFill>
                            <a:schemeClr val="dk1"/>
                          </a:solidFill>
                          <a:latin typeface="+mn-lt"/>
                          <a:ea typeface="+mn-ea"/>
                          <a:cs typeface="+mn-cs"/>
                        </a:rPr>
                        <a:t>              Bhagyasthan</a:t>
                      </a:r>
                      <a:endParaRPr lang="en-US" dirty="0"/>
                    </a:p>
                  </a:txBody>
                  <a:tcPr/>
                </a:tc>
                <a:tc>
                  <a:txBody>
                    <a:bodyPr/>
                    <a:lstStyle/>
                    <a:p>
                      <a:r>
                        <a:rPr lang="en-US" sz="1800" b="1" kern="1200" dirty="0" smtClean="0">
                          <a:solidFill>
                            <a:schemeClr val="dk1"/>
                          </a:solidFill>
                          <a:latin typeface="+mn-lt"/>
                          <a:ea typeface="+mn-ea"/>
                          <a:cs typeface="+mn-cs"/>
                        </a:rPr>
                        <a:t>Luck, prosperity, religion, and foreign travel.</a:t>
                      </a:r>
                      <a:endParaRPr lang="en-US" dirty="0"/>
                    </a:p>
                  </a:txBody>
                  <a:tcPr/>
                </a:tc>
              </a:tr>
            </a:tbl>
          </a:graphicData>
        </a:graphic>
      </p:graphicFrame>
      <p:graphicFrame>
        <p:nvGraphicFramePr>
          <p:cNvPr id="7" name="Table 6"/>
          <p:cNvGraphicFramePr>
            <a:graphicFrameLocks noGrp="1"/>
          </p:cNvGraphicFramePr>
          <p:nvPr/>
        </p:nvGraphicFramePr>
        <p:xfrm>
          <a:off x="0" y="5440681"/>
          <a:ext cx="9144000" cy="1699260"/>
        </p:xfrm>
        <a:graphic>
          <a:graphicData uri="http://schemas.openxmlformats.org/drawingml/2006/table">
            <a:tbl>
              <a:tblPr firstRow="1" bandRow="1">
                <a:tableStyleId>{5C22544A-7EE6-4342-B048-85BDC9FD1C3A}</a:tableStyleId>
              </a:tblPr>
              <a:tblGrid>
                <a:gridCol w="3048000"/>
                <a:gridCol w="3048000"/>
                <a:gridCol w="3048000"/>
              </a:tblGrid>
              <a:tr h="563034">
                <a:tc>
                  <a:txBody>
                    <a:bodyPr/>
                    <a:lstStyle/>
                    <a:p>
                      <a:r>
                        <a:rPr lang="en-US" sz="1800" b="1" kern="1200" dirty="0" smtClean="0">
                          <a:solidFill>
                            <a:srgbClr val="000000"/>
                          </a:solidFill>
                          <a:latin typeface="+mn-lt"/>
                          <a:ea typeface="+mn-ea"/>
                          <a:cs typeface="+mn-cs"/>
                        </a:rPr>
                        <a:t>             Tenth House</a:t>
                      </a:r>
                      <a:endParaRPr lang="en-US" dirty="0">
                        <a:solidFill>
                          <a:srgbClr val="000000"/>
                        </a:solidFill>
                      </a:endParaRPr>
                    </a:p>
                  </a:txBody>
                  <a:tcPr/>
                </a:tc>
                <a:tc>
                  <a:txBody>
                    <a:bodyPr/>
                    <a:lstStyle/>
                    <a:p>
                      <a:r>
                        <a:rPr lang="en-US" sz="1800" b="1" kern="1200" dirty="0" smtClean="0">
                          <a:solidFill>
                            <a:srgbClr val="000000"/>
                          </a:solidFill>
                          <a:latin typeface="+mn-lt"/>
                          <a:ea typeface="+mn-ea"/>
                          <a:cs typeface="+mn-cs"/>
                        </a:rPr>
                        <a:t>              Karmasthan</a:t>
                      </a:r>
                      <a:endParaRPr lang="en-US" dirty="0">
                        <a:solidFill>
                          <a:srgbClr val="000000"/>
                        </a:solidFill>
                      </a:endParaRPr>
                    </a:p>
                  </a:txBody>
                  <a:tcPr/>
                </a:tc>
                <a:tc>
                  <a:txBody>
                    <a:bodyPr/>
                    <a:lstStyle/>
                    <a:p>
                      <a:r>
                        <a:rPr lang="en-US" sz="1800" b="1" kern="1200" dirty="0" smtClean="0">
                          <a:solidFill>
                            <a:srgbClr val="000000"/>
                          </a:solidFill>
                          <a:latin typeface="+mn-lt"/>
                          <a:ea typeface="+mn-ea"/>
                          <a:cs typeface="+mn-cs"/>
                        </a:rPr>
                        <a:t>Profession and Government favor</a:t>
                      </a:r>
                      <a:endParaRPr lang="en-US" dirty="0">
                        <a:solidFill>
                          <a:srgbClr val="000000"/>
                        </a:solidFill>
                      </a:endParaRPr>
                    </a:p>
                  </a:txBody>
                  <a:tcPr/>
                </a:tc>
              </a:tr>
              <a:tr h="321734">
                <a:tc>
                  <a:txBody>
                    <a:bodyPr/>
                    <a:lstStyle/>
                    <a:p>
                      <a:r>
                        <a:rPr lang="en-US" sz="1800" b="1" kern="1200" dirty="0" smtClean="0">
                          <a:solidFill>
                            <a:schemeClr val="dk1"/>
                          </a:solidFill>
                          <a:latin typeface="+mn-lt"/>
                          <a:ea typeface="+mn-ea"/>
                          <a:cs typeface="+mn-cs"/>
                        </a:rPr>
                        <a:t>            Eleventh House </a:t>
                      </a:r>
                      <a:endParaRPr lang="en-US" dirty="0"/>
                    </a:p>
                  </a:txBody>
                  <a:tcPr/>
                </a:tc>
                <a:tc>
                  <a:txBody>
                    <a:bodyPr/>
                    <a:lstStyle/>
                    <a:p>
                      <a:r>
                        <a:rPr lang="en-US" sz="1800" b="1" kern="1200" dirty="0" smtClean="0">
                          <a:solidFill>
                            <a:schemeClr val="dk1"/>
                          </a:solidFill>
                          <a:latin typeface="+mn-lt"/>
                          <a:ea typeface="+mn-ea"/>
                          <a:cs typeface="+mn-cs"/>
                        </a:rPr>
                        <a:t>              labhasthan</a:t>
                      </a:r>
                      <a:endParaRPr lang="en-US" dirty="0"/>
                    </a:p>
                  </a:txBody>
                  <a:tcPr/>
                </a:tc>
                <a:tc>
                  <a:txBody>
                    <a:bodyPr/>
                    <a:lstStyle/>
                    <a:p>
                      <a:r>
                        <a:rPr lang="en-US" sz="1800" b="1" kern="1200" dirty="0" smtClean="0">
                          <a:solidFill>
                            <a:schemeClr val="dk1"/>
                          </a:solidFill>
                          <a:latin typeface="+mn-lt"/>
                          <a:ea typeface="+mn-ea"/>
                          <a:cs typeface="+mn-cs"/>
                        </a:rPr>
                        <a:t>Wealth.</a:t>
                      </a:r>
                      <a:endParaRPr lang="en-US" dirty="0"/>
                    </a:p>
                  </a:txBody>
                  <a:tcPr/>
                </a:tc>
              </a:tr>
              <a:tr h="563034">
                <a:tc>
                  <a:txBody>
                    <a:bodyPr/>
                    <a:lstStyle/>
                    <a:p>
                      <a:r>
                        <a:rPr lang="en-US" sz="1800" b="1" kern="1200" dirty="0" smtClean="0">
                          <a:solidFill>
                            <a:schemeClr val="dk1"/>
                          </a:solidFill>
                          <a:latin typeface="+mn-lt"/>
                          <a:ea typeface="+mn-ea"/>
                          <a:cs typeface="+mn-cs"/>
                        </a:rPr>
                        <a:t>            Twelfth House</a:t>
                      </a:r>
                      <a:endParaRPr lang="en-US" dirty="0"/>
                    </a:p>
                  </a:txBody>
                  <a:tcPr/>
                </a:tc>
                <a:tc>
                  <a:txBody>
                    <a:bodyPr/>
                    <a:lstStyle/>
                    <a:p>
                      <a:r>
                        <a:rPr lang="en-US" sz="1800" b="1" kern="1200" dirty="0" smtClean="0">
                          <a:solidFill>
                            <a:schemeClr val="dk1"/>
                          </a:solidFill>
                          <a:latin typeface="+mn-lt"/>
                          <a:ea typeface="+mn-ea"/>
                          <a:cs typeface="+mn-cs"/>
                        </a:rPr>
                        <a:t>             Vyayasthan</a:t>
                      </a:r>
                      <a:endParaRPr lang="en-US" dirty="0"/>
                    </a:p>
                  </a:txBody>
                  <a:tcPr/>
                </a:tc>
                <a:tc>
                  <a:txBody>
                    <a:bodyPr/>
                    <a:lstStyle/>
                    <a:p>
                      <a:r>
                        <a:rPr lang="en-US" sz="1800" b="1" kern="1200" dirty="0" smtClean="0">
                          <a:solidFill>
                            <a:schemeClr val="dk1"/>
                          </a:solidFill>
                          <a:latin typeface="+mn-lt"/>
                          <a:ea typeface="+mn-ea"/>
                          <a:cs typeface="+mn-cs"/>
                        </a:rPr>
                        <a:t>Enemies, law suits, imprisonments.</a:t>
                      </a:r>
                      <a:endParaRPr lang="en-US" dirty="0"/>
                    </a:p>
                  </a:txBody>
                  <a:tcPr/>
                </a:tc>
              </a:tr>
            </a:tbl>
          </a:graphicData>
        </a:graphic>
      </p:graphicFrame>
    </p:spTree>
  </p:cSld>
  <p:clrMapOvr>
    <a:masterClrMapping/>
  </p:clrMapOvr>
  <p:transition spd="med" advClick="0" advTm="0">
    <p:cut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613</TotalTime>
  <Words>653</Words>
  <Application>Microsoft Office PowerPoint</Application>
  <PresentationFormat>On-screen Show (4:3)</PresentationFormat>
  <Paragraphs>75</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Metro</vt:lpstr>
      <vt:lpstr>    Four Foundations of Life                               </vt:lpstr>
      <vt:lpstr>               Nadis </vt:lpstr>
      <vt:lpstr>               Chakra </vt:lpstr>
      <vt:lpstr>For example backache may be due to Nagative Muladhar Chakra. Healing of the chakra can bring back normal health. Depending upon severity of disease more number of healing session are required Continuous spinning of  seven chakras feed subtle energy to Aura. </vt:lpstr>
      <vt:lpstr>               Aura</vt:lpstr>
      <vt:lpstr>       12 Houses of Astrology    </vt:lpstr>
      <vt:lpstr>            12  Houses of Astrology Table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 shah</dc:creator>
  <cp:lastModifiedBy>Jaswant</cp:lastModifiedBy>
  <cp:revision>70</cp:revision>
  <dcterms:created xsi:type="dcterms:W3CDTF">2013-10-19T07:36:42Z</dcterms:created>
  <dcterms:modified xsi:type="dcterms:W3CDTF">2013-10-19T07:52:23Z</dcterms:modified>
</cp:coreProperties>
</file>